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59" r:id="rId3"/>
    <p:sldId id="258" r:id="rId4"/>
    <p:sldId id="257" r:id="rId5"/>
    <p:sldId id="261" r:id="rId6"/>
    <p:sldId id="260" r:id="rId7"/>
    <p:sldId id="262" r:id="rId8"/>
    <p:sldId id="263" r:id="rId9"/>
    <p:sldId id="264" r:id="rId10"/>
    <p:sldId id="265" r:id="rId11"/>
    <p:sldId id="271" r:id="rId12"/>
    <p:sldId id="266" r:id="rId13"/>
    <p:sldId id="270" r:id="rId14"/>
    <p:sldId id="267" r:id="rId15"/>
    <p:sldId id="268" r:id="rId16"/>
    <p:sldId id="269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8575" autoAdjust="0"/>
  </p:normalViewPr>
  <p:slideViewPr>
    <p:cSldViewPr snapToGrid="0">
      <p:cViewPr varScale="1">
        <p:scale>
          <a:sx n="78" d="100"/>
          <a:sy n="78" d="100"/>
        </p:scale>
        <p:origin x="878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05A1B5-8E84-41D1-9249-68814408B1D5}" type="datetimeFigureOut">
              <a:rPr lang="en-IN" smtClean="0"/>
              <a:t>06-01-2020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F9F651-18C2-4101-BEEE-A8A82DE5FA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609268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 smtClean="0"/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dirty="0" smtClean="0"/>
              <a:t>Online education in India will see approximately 8x growth in the next five years, says a recent report by Google, KPMG. 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dirty="0" smtClean="0"/>
              <a:t>This will have a significant impact on the </a:t>
            </a:r>
            <a:r>
              <a:rPr lang="en-US" dirty="0" err="1" smtClean="0"/>
              <a:t>edtech</a:t>
            </a:r>
            <a:r>
              <a:rPr lang="en-US" dirty="0" smtClean="0"/>
              <a:t> market that has a potential to touch </a:t>
            </a:r>
            <a:r>
              <a:rPr lang="en-US" b="1" dirty="0" smtClean="0"/>
              <a:t>$1.96 </a:t>
            </a:r>
            <a:r>
              <a:rPr lang="en-US" b="1" dirty="0" err="1" smtClean="0"/>
              <a:t>Bn</a:t>
            </a:r>
            <a:r>
              <a:rPr lang="en-US" b="1" dirty="0" smtClean="0"/>
              <a:t> by 2021</a:t>
            </a:r>
            <a:r>
              <a:rPr lang="en-US" dirty="0" smtClean="0"/>
              <a:t> from where it stands now i.e. $247 </a:t>
            </a:r>
            <a:r>
              <a:rPr lang="en-US" dirty="0" err="1" smtClean="0"/>
              <a:t>Mn</a:t>
            </a:r>
            <a:r>
              <a:rPr lang="en-US" dirty="0" smtClean="0"/>
              <a:t>.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fact that smartphones and mobile data are becoming even more mainstream and there is growing familiarity with online payments, suggests that a very significant proportion of the audience will adopt or switch to a new-age learning mode.</a:t>
            </a:r>
            <a:endParaRPr lang="en-IN" b="1" dirty="0" smtClean="0"/>
          </a:p>
          <a:p>
            <a:pPr marL="228600" indent="-228600">
              <a:buFont typeface="Arial" panose="020B0604020202020204" pitchFamily="34" charset="0"/>
              <a:buChar char="•"/>
            </a:pP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F9F651-18C2-4101-BEEE-A8A82DE5FA34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012988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F9F651-18C2-4101-BEEE-A8A82DE5FA34}" type="slidenum">
              <a:rPr lang="en-IN" smtClean="0"/>
              <a:t>15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376480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F9F651-18C2-4101-BEEE-A8A82DE5FA34}" type="slidenum">
              <a:rPr lang="en-IN" smtClean="0"/>
              <a:t>16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172822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B1A54-AAD9-45D4-B93D-304DE0366CB7}" type="datetimeFigureOut">
              <a:rPr lang="en-IN" smtClean="0"/>
              <a:t>06-01-2020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E75B4-D23E-45C7-A850-909B9CF1FFA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79498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B1A54-AAD9-45D4-B93D-304DE0366CB7}" type="datetimeFigureOut">
              <a:rPr lang="en-IN" smtClean="0"/>
              <a:t>06-01-2020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E75B4-D23E-45C7-A850-909B9CF1FFA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314868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B1A54-AAD9-45D4-B93D-304DE0366CB7}" type="datetimeFigureOut">
              <a:rPr lang="en-IN" smtClean="0"/>
              <a:t>06-01-2020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E75B4-D23E-45C7-A850-909B9CF1FFA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932139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B1A54-AAD9-45D4-B93D-304DE0366CB7}" type="datetimeFigureOut">
              <a:rPr lang="en-IN" smtClean="0"/>
              <a:t>06-01-2020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E75B4-D23E-45C7-A850-909B9CF1FFA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667950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B1A54-AAD9-45D4-B93D-304DE0366CB7}" type="datetimeFigureOut">
              <a:rPr lang="en-IN" smtClean="0"/>
              <a:t>06-01-2020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E75B4-D23E-45C7-A850-909B9CF1FFA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735993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B1A54-AAD9-45D4-B93D-304DE0366CB7}" type="datetimeFigureOut">
              <a:rPr lang="en-IN" smtClean="0"/>
              <a:t>06-01-2020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E75B4-D23E-45C7-A850-909B9CF1FFA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618287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B1A54-AAD9-45D4-B93D-304DE0366CB7}" type="datetimeFigureOut">
              <a:rPr lang="en-IN" smtClean="0"/>
              <a:t>06-01-2020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E75B4-D23E-45C7-A850-909B9CF1FFA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702460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B1A54-AAD9-45D4-B93D-304DE0366CB7}" type="datetimeFigureOut">
              <a:rPr lang="en-IN" smtClean="0"/>
              <a:t>06-01-2020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E75B4-D23E-45C7-A850-909B9CF1FFA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061974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B1A54-AAD9-45D4-B93D-304DE0366CB7}" type="datetimeFigureOut">
              <a:rPr lang="en-IN" smtClean="0"/>
              <a:t>06-01-2020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E75B4-D23E-45C7-A850-909B9CF1FFA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75878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B1A54-AAD9-45D4-B93D-304DE0366CB7}" type="datetimeFigureOut">
              <a:rPr lang="en-IN" smtClean="0"/>
              <a:t>06-01-2020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E75B4-D23E-45C7-A850-909B9CF1FFA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431020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B1A54-AAD9-45D4-B93D-304DE0366CB7}" type="datetimeFigureOut">
              <a:rPr lang="en-IN" smtClean="0"/>
              <a:t>06-01-2020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E75B4-D23E-45C7-A850-909B9CF1FFA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111147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3B1A54-AAD9-45D4-B93D-304DE0366CB7}" type="datetimeFigureOut">
              <a:rPr lang="en-IN" smtClean="0"/>
              <a:t>06-01-2020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0E75B4-D23E-45C7-A850-909B9CF1FFA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45989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3669" y="1401038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IN" dirty="0"/>
              <a:t>Attention Span Detection in Online Instructor Led Sessions</a:t>
            </a:r>
          </a:p>
        </p:txBody>
      </p:sp>
    </p:spTree>
    <p:extLst>
      <p:ext uri="{BB962C8B-B14F-4D97-AF65-F5344CB8AC3E}">
        <p14:creationId xmlns:p14="http://schemas.microsoft.com/office/powerpoint/2010/main" val="2320882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 smtClean="0"/>
              <a:t>4. Eye Position </a:t>
            </a:r>
            <a:r>
              <a:rPr lang="en-IN" dirty="0"/>
              <a:t>T</a:t>
            </a:r>
            <a:r>
              <a:rPr lang="en-IN" dirty="0" smtClean="0"/>
              <a:t>racking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1366" y="2469754"/>
            <a:ext cx="3623701" cy="244599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3" y="2471058"/>
            <a:ext cx="3621769" cy="244469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8085" y="2471058"/>
            <a:ext cx="3621768" cy="2444694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514803" y="5136188"/>
            <a:ext cx="3621770" cy="5599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IN" sz="2400" dirty="0" smtClean="0"/>
              <a:t>Looking right</a:t>
            </a:r>
            <a:endParaRPr lang="en-IN" sz="2400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4278083" y="5136188"/>
            <a:ext cx="3621770" cy="5599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IN" sz="2400" dirty="0" smtClean="0"/>
              <a:t>Looking </a:t>
            </a:r>
            <a:r>
              <a:rPr lang="en-IN" sz="2400" dirty="0" err="1" smtClean="0"/>
              <a:t>center</a:t>
            </a:r>
            <a:endParaRPr lang="en-IN" sz="2400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8041363" y="5134884"/>
            <a:ext cx="3621770" cy="5599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IN" sz="2400" dirty="0" smtClean="0"/>
              <a:t>Looking left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6080730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 smtClean="0"/>
              <a:t>Data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572" y="2185233"/>
            <a:ext cx="9128855" cy="3271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5346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4000" dirty="0" smtClean="0"/>
              <a:t>5. Noise level detection from environment sound</a:t>
            </a:r>
            <a:endParaRPr lang="en-IN" sz="40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64"/>
          <a:stretch/>
        </p:blipFill>
        <p:spPr>
          <a:xfrm>
            <a:off x="2460333" y="1932284"/>
            <a:ext cx="7126120" cy="4138019"/>
          </a:xfr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8570230" y="2648627"/>
            <a:ext cx="3621770" cy="5599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IN" sz="2400" dirty="0" smtClean="0"/>
              <a:t>Noise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6180141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6. One way vs Two way conversation - Sound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1" t="6498" r="4246" b="10470"/>
          <a:stretch/>
        </p:blipFill>
        <p:spPr>
          <a:xfrm>
            <a:off x="6214985" y="2405742"/>
            <a:ext cx="4844901" cy="2804183"/>
          </a:xfrm>
          <a:prstGeom prst="rect">
            <a:avLst/>
          </a:prstGeom>
        </p:spPr>
      </p:pic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9" t="1444"/>
          <a:stretch/>
        </p:blipFill>
        <p:spPr>
          <a:xfrm>
            <a:off x="838200" y="2405742"/>
            <a:ext cx="4724399" cy="2804183"/>
          </a:xfr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761787" y="5621792"/>
            <a:ext cx="4877223" cy="5599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IN" dirty="0" smtClean="0"/>
              <a:t>Speaker output</a:t>
            </a:r>
            <a:endParaRPr lang="en-IN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6182663" y="5621792"/>
            <a:ext cx="4877223" cy="5599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IN" dirty="0" smtClean="0"/>
              <a:t>Microphone input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142056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7</a:t>
            </a:r>
            <a:r>
              <a:rPr lang="en-IN" dirty="0" smtClean="0"/>
              <a:t>. Graph plotting the Attention level</a:t>
            </a:r>
            <a:endParaRPr lang="en-IN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7065" y="2287001"/>
            <a:ext cx="5437869" cy="3312070"/>
          </a:xfrm>
        </p:spPr>
      </p:pic>
    </p:spTree>
    <p:extLst>
      <p:ext uri="{BB962C8B-B14F-4D97-AF65-F5344CB8AC3E}">
        <p14:creationId xmlns:p14="http://schemas.microsoft.com/office/powerpoint/2010/main" val="42683534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 smtClean="0"/>
              <a:t>Alerts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929" y="2021907"/>
            <a:ext cx="5422605" cy="2671763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1315" y="2021907"/>
            <a:ext cx="5430707" cy="2675755"/>
          </a:xfrm>
          <a:prstGeom prst="rect">
            <a:avLst/>
          </a:prstGeom>
        </p:spPr>
      </p:pic>
      <p:pic>
        <p:nvPicPr>
          <p:cNvPr id="5122" name="Picture 2" descr="Emergency Alarm System - Voice Alarm System In Emergency ...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4082" y="4855369"/>
            <a:ext cx="1849664" cy="1360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72516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9710" y="2557718"/>
            <a:ext cx="10515600" cy="1325563"/>
          </a:xfrm>
        </p:spPr>
        <p:txBody>
          <a:bodyPr/>
          <a:lstStyle/>
          <a:p>
            <a:pPr algn="ctr"/>
            <a:r>
              <a:rPr lang="en-IN" dirty="0" smtClean="0"/>
              <a:t>Thank You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23889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 smtClean="0"/>
              <a:t>Online education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7444" y="1690688"/>
            <a:ext cx="5529943" cy="4351338"/>
          </a:xfrm>
        </p:spPr>
        <p:txBody>
          <a:bodyPr>
            <a:normAutofit/>
          </a:bodyPr>
          <a:lstStyle/>
          <a:p>
            <a:r>
              <a:rPr lang="en-US" sz="3200" dirty="0" smtClean="0"/>
              <a:t>2016 - 2021</a:t>
            </a:r>
          </a:p>
          <a:p>
            <a:r>
              <a:rPr lang="en-US" sz="3200" dirty="0" smtClean="0"/>
              <a:t>Approximately </a:t>
            </a:r>
            <a:r>
              <a:rPr lang="en-US" sz="3200" b="1" dirty="0" smtClean="0"/>
              <a:t>8x</a:t>
            </a:r>
            <a:r>
              <a:rPr lang="en-US" sz="3200" dirty="0" smtClean="0"/>
              <a:t> growth</a:t>
            </a:r>
          </a:p>
          <a:p>
            <a:r>
              <a:rPr lang="en-US" sz="3200" b="1" dirty="0" smtClean="0"/>
              <a:t>$1.96 </a:t>
            </a:r>
            <a:r>
              <a:rPr lang="en-US" sz="3200" b="1" dirty="0" err="1" smtClean="0"/>
              <a:t>Bn</a:t>
            </a:r>
            <a:r>
              <a:rPr lang="en-US" sz="3200" b="1" dirty="0" smtClean="0"/>
              <a:t> </a:t>
            </a:r>
            <a:r>
              <a:rPr lang="en-US" sz="3200" dirty="0" smtClean="0"/>
              <a:t>by 2021</a:t>
            </a:r>
          </a:p>
          <a:p>
            <a:r>
              <a:rPr lang="en-IN" sz="3200" dirty="0" smtClean="0"/>
              <a:t>Internet Access and Devices</a:t>
            </a:r>
            <a:endParaRPr lang="en-US" sz="3200" dirty="0" smtClean="0"/>
          </a:p>
          <a:p>
            <a:r>
              <a:rPr lang="en-IN" sz="3200" dirty="0"/>
              <a:t>Convenience</a:t>
            </a:r>
          </a:p>
          <a:p>
            <a:r>
              <a:rPr lang="en-IN" sz="3200" dirty="0"/>
              <a:t>Flexibility</a:t>
            </a:r>
          </a:p>
          <a:p>
            <a:r>
              <a:rPr lang="en-IN" sz="3200" dirty="0" smtClean="0"/>
              <a:t>Personalisation</a:t>
            </a:r>
          </a:p>
        </p:txBody>
      </p:sp>
      <p:pic>
        <p:nvPicPr>
          <p:cNvPr id="3074" name="Picture 2" descr="Online education in India hits $247M with 1.57M paid users ..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5768" y="1690688"/>
            <a:ext cx="4818107" cy="4127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3911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 smtClean="0"/>
              <a:t>Online education - Distractions</a:t>
            </a:r>
            <a:endParaRPr lang="en-IN" dirty="0"/>
          </a:p>
        </p:txBody>
      </p:sp>
      <p:pic>
        <p:nvPicPr>
          <p:cNvPr id="4098" name="Picture 2" descr="http://nique.net/wp-content/uploads/2013/02/focus-David-Van-GT-Future-of-TV-JPEG-5-of-8-982x655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5927" y="3085361"/>
            <a:ext cx="4234088" cy="2824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Always On, All the Time: Are We Suffering From FoMO ..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1370" y="3715742"/>
            <a:ext cx="2190750" cy="2085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Working Online? Overcome the Distractions of the World ...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199" y="2975513"/>
            <a:ext cx="3603171" cy="2934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838199" y="1690688"/>
            <a:ext cx="1051560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 smtClean="0"/>
              <a:t>Average Attention span in </a:t>
            </a:r>
            <a:r>
              <a:rPr lang="en-IN" b="1" dirty="0" smtClean="0"/>
              <a:t>1988</a:t>
            </a:r>
            <a:r>
              <a:rPr lang="en-IN" dirty="0" smtClean="0"/>
              <a:t> – </a:t>
            </a:r>
            <a:r>
              <a:rPr lang="en-IN" b="1" dirty="0" smtClean="0"/>
              <a:t>12</a:t>
            </a:r>
            <a:r>
              <a:rPr lang="en-IN" dirty="0" smtClean="0"/>
              <a:t> minutes</a:t>
            </a:r>
          </a:p>
          <a:p>
            <a:r>
              <a:rPr lang="en-IN" dirty="0" smtClean="0"/>
              <a:t>Average Attention span in </a:t>
            </a:r>
            <a:r>
              <a:rPr lang="en-IN" b="1" dirty="0" smtClean="0"/>
              <a:t>2018</a:t>
            </a:r>
            <a:r>
              <a:rPr lang="en-IN" dirty="0" smtClean="0"/>
              <a:t> – </a:t>
            </a:r>
            <a:r>
              <a:rPr lang="en-IN" b="1" dirty="0" smtClean="0"/>
              <a:t>5</a:t>
            </a:r>
            <a:r>
              <a:rPr lang="en-IN" dirty="0" smtClean="0"/>
              <a:t> minutes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53707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 smtClean="0"/>
              <a:t>Problem </a:t>
            </a:r>
            <a:r>
              <a:rPr lang="en-IN" dirty="0"/>
              <a:t>statement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sz="3200" dirty="0" smtClean="0"/>
              <a:t>To create a mechanism for </a:t>
            </a:r>
            <a:r>
              <a:rPr lang="en-IN" sz="3200" b="1" dirty="0" smtClean="0"/>
              <a:t>monitoring</a:t>
            </a:r>
            <a:r>
              <a:rPr lang="en-IN" sz="3200" dirty="0" smtClean="0"/>
              <a:t> </a:t>
            </a:r>
            <a:r>
              <a:rPr lang="en-IN" sz="3200" dirty="0"/>
              <a:t>and </a:t>
            </a:r>
            <a:r>
              <a:rPr lang="en-IN" sz="3200" b="1" dirty="0" smtClean="0"/>
              <a:t>measuring</a:t>
            </a:r>
            <a:r>
              <a:rPr lang="en-IN" sz="3200" dirty="0" smtClean="0"/>
              <a:t> </a:t>
            </a:r>
            <a:r>
              <a:rPr lang="en-IN" sz="3200" dirty="0"/>
              <a:t>the </a:t>
            </a:r>
            <a:r>
              <a:rPr lang="en-IN" sz="3200" b="1" dirty="0" smtClean="0"/>
              <a:t>Attention</a:t>
            </a:r>
            <a:r>
              <a:rPr lang="en-IN" sz="3200" dirty="0" smtClean="0"/>
              <a:t> </a:t>
            </a:r>
            <a:r>
              <a:rPr lang="en-IN" sz="3200" b="1" dirty="0"/>
              <a:t>span</a:t>
            </a:r>
            <a:r>
              <a:rPr lang="en-IN" sz="3200" dirty="0"/>
              <a:t> of the </a:t>
            </a:r>
            <a:r>
              <a:rPr lang="en-IN" sz="3200" dirty="0" smtClean="0"/>
              <a:t>learners in online seminars.</a:t>
            </a:r>
          </a:p>
          <a:p>
            <a:endParaRPr lang="en-IN" dirty="0" smtClean="0"/>
          </a:p>
          <a:p>
            <a:endParaRPr lang="en-IN" dirty="0"/>
          </a:p>
        </p:txBody>
      </p:sp>
      <p:pic>
        <p:nvPicPr>
          <p:cNvPr id="2052" name="Picture 4" descr="https://external-content.duckduckgo.com/iu/?u=https%3A%2F%2Ftse2.mm.bing.net%2Fth%3Fid%3DOIP.-ar4lNfnUPR8hrbXOtWiUgHaDt%26pid%3DApi&amp;f=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186112"/>
            <a:ext cx="4514852" cy="2483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ASU offers new certificate program in political thought ...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5599" y="3186113"/>
            <a:ext cx="3941464" cy="2483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3509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 smtClean="0"/>
              <a:t>Features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sz="3200" b="1" dirty="0" smtClean="0"/>
              <a:t>Eye</a:t>
            </a:r>
            <a:r>
              <a:rPr lang="en-IN" sz="3200" dirty="0" smtClean="0"/>
              <a:t> position </a:t>
            </a:r>
            <a:r>
              <a:rPr lang="en-IN" sz="3200" b="1" dirty="0" smtClean="0"/>
              <a:t>tracking</a:t>
            </a:r>
          </a:p>
          <a:p>
            <a:r>
              <a:rPr lang="en-IN" sz="3200" b="1" dirty="0" smtClean="0"/>
              <a:t>Blink</a:t>
            </a:r>
            <a:r>
              <a:rPr lang="en-IN" sz="3200" dirty="0" smtClean="0"/>
              <a:t> </a:t>
            </a:r>
            <a:r>
              <a:rPr lang="en-IN" sz="3200" b="1" dirty="0" smtClean="0"/>
              <a:t>rate detection</a:t>
            </a:r>
          </a:p>
          <a:p>
            <a:r>
              <a:rPr lang="en-IN" sz="3200" b="1" dirty="0" smtClean="0"/>
              <a:t>Positional</a:t>
            </a:r>
            <a:r>
              <a:rPr lang="en-IN" sz="3200" dirty="0" smtClean="0"/>
              <a:t> </a:t>
            </a:r>
            <a:r>
              <a:rPr lang="en-IN" sz="3200" b="1" dirty="0" smtClean="0"/>
              <a:t>changes</a:t>
            </a:r>
            <a:r>
              <a:rPr lang="en-IN" sz="3200" dirty="0" smtClean="0"/>
              <a:t> - Restlessness</a:t>
            </a:r>
          </a:p>
          <a:p>
            <a:r>
              <a:rPr lang="en-IN" sz="3200" dirty="0" smtClean="0"/>
              <a:t>Ratio of </a:t>
            </a:r>
            <a:r>
              <a:rPr lang="en-IN" sz="3200" b="1" dirty="0" smtClean="0"/>
              <a:t>one-way</a:t>
            </a:r>
            <a:r>
              <a:rPr lang="en-IN" sz="3200" dirty="0" smtClean="0"/>
              <a:t> vs </a:t>
            </a:r>
            <a:r>
              <a:rPr lang="en-IN" sz="3200" b="1" dirty="0" smtClean="0"/>
              <a:t>two-way</a:t>
            </a:r>
            <a:r>
              <a:rPr lang="en-IN" sz="3200" dirty="0" smtClean="0"/>
              <a:t> conversation</a:t>
            </a:r>
          </a:p>
          <a:p>
            <a:r>
              <a:rPr lang="en-IN" sz="3200" dirty="0" smtClean="0"/>
              <a:t>Background </a:t>
            </a:r>
            <a:r>
              <a:rPr lang="en-IN" sz="3200" b="1" dirty="0" smtClean="0"/>
              <a:t>noise</a:t>
            </a:r>
          </a:p>
          <a:p>
            <a:r>
              <a:rPr lang="en-IN" sz="3200" dirty="0" smtClean="0"/>
              <a:t>Real time </a:t>
            </a:r>
            <a:r>
              <a:rPr lang="en-IN" sz="3200" b="1" dirty="0" smtClean="0"/>
              <a:t>dashboard</a:t>
            </a:r>
            <a:r>
              <a:rPr lang="en-IN" sz="3200" dirty="0" smtClean="0"/>
              <a:t> – Participation of each user</a:t>
            </a:r>
          </a:p>
          <a:p>
            <a:r>
              <a:rPr lang="en-IN" sz="3200" dirty="0" smtClean="0"/>
              <a:t>Real time </a:t>
            </a:r>
            <a:r>
              <a:rPr lang="en-IN" sz="3200" b="1" dirty="0" smtClean="0"/>
              <a:t>triggers</a:t>
            </a:r>
            <a:r>
              <a:rPr lang="en-IN" sz="3200" dirty="0" smtClean="0"/>
              <a:t> in case of sub-optimal participation</a:t>
            </a:r>
          </a:p>
          <a:p>
            <a:endParaRPr lang="en-IN" dirty="0" smtClean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84231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82675"/>
          </a:xfrm>
        </p:spPr>
        <p:txBody>
          <a:bodyPr/>
          <a:lstStyle/>
          <a:p>
            <a:pPr algn="ctr"/>
            <a:r>
              <a:rPr lang="en-IN" dirty="0" smtClean="0"/>
              <a:t>Solution steps</a:t>
            </a:r>
            <a:endParaRPr lang="en-IN" dirty="0"/>
          </a:p>
        </p:txBody>
      </p:sp>
      <p:pic>
        <p:nvPicPr>
          <p:cNvPr id="4" name="image1.png"/>
          <p:cNvPicPr>
            <a:picLocks noGrp="1"/>
          </p:cNvPicPr>
          <p:nvPr>
            <p:ph idx="1"/>
          </p:nvPr>
        </p:nvPicPr>
        <p:blipFill>
          <a:blip r:embed="rId2"/>
          <a:srcRect t="165" b="166"/>
          <a:stretch>
            <a:fillRect/>
          </a:stretch>
        </p:blipFill>
        <p:spPr>
          <a:xfrm>
            <a:off x="2065470" y="1577975"/>
            <a:ext cx="8061059" cy="4598988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1017192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 smtClean="0"/>
              <a:t>1. Background Subtraction using </a:t>
            </a:r>
            <a:br>
              <a:rPr lang="en-IN" dirty="0" smtClean="0"/>
            </a:br>
            <a:r>
              <a:rPr lang="en-IN" dirty="0" smtClean="0"/>
              <a:t>Semantic Segmentation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929" y="2181060"/>
            <a:ext cx="4783911" cy="322914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0471" y="2181060"/>
            <a:ext cx="4783911" cy="3229140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904929" y="5606143"/>
            <a:ext cx="4877223" cy="5599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IN" dirty="0" smtClean="0"/>
              <a:t>Input - Original image</a:t>
            </a:r>
            <a:endParaRPr lang="en-IN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6150429" y="5606143"/>
            <a:ext cx="5037265" cy="5599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IN" dirty="0" smtClean="0"/>
              <a:t>Output - Semantic segmentation</a:t>
            </a:r>
            <a:endParaRPr lang="en-IN" dirty="0"/>
          </a:p>
        </p:txBody>
      </p:sp>
      <p:pic>
        <p:nvPicPr>
          <p:cNvPr id="8" name="Picture 2" descr="Streaming OCR with Google's Vision API and OpenCV ...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183"/>
          <a:stretch/>
        </p:blipFill>
        <p:spPr bwMode="auto">
          <a:xfrm>
            <a:off x="10859625" y="307303"/>
            <a:ext cx="943725" cy="1435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0369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dirty="0" smtClean="0"/>
              <a:t>2. Comparison of subsequent frames </a:t>
            </a:r>
            <a:br>
              <a:rPr lang="en-IN" dirty="0" smtClean="0"/>
            </a:br>
            <a:r>
              <a:rPr lang="en-IN" dirty="0" smtClean="0"/>
              <a:t>at regular intervals of time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2240136"/>
            <a:ext cx="4877223" cy="3292125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1942" y="2240136"/>
            <a:ext cx="4877222" cy="3292125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914400" y="5617029"/>
            <a:ext cx="4877223" cy="5599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IN" dirty="0" smtClean="0"/>
              <a:t>Frame at </a:t>
            </a:r>
            <a:r>
              <a:rPr lang="en-IN" b="1" dirty="0" smtClean="0"/>
              <a:t>T</a:t>
            </a:r>
            <a:r>
              <a:rPr lang="en-IN" dirty="0" smtClean="0"/>
              <a:t> seconds</a:t>
            </a:r>
            <a:endParaRPr lang="en-IN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6291942" y="5617029"/>
            <a:ext cx="4877223" cy="5599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IN" dirty="0" smtClean="0"/>
              <a:t>Frame at (</a:t>
            </a:r>
            <a:r>
              <a:rPr lang="en-IN" b="1" dirty="0" smtClean="0"/>
              <a:t>T+3</a:t>
            </a:r>
            <a:r>
              <a:rPr lang="en-IN" dirty="0" smtClean="0"/>
              <a:t>) seconds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35632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 smtClean="0"/>
              <a:t>3. Blink </a:t>
            </a:r>
            <a:r>
              <a:rPr lang="en-IN" dirty="0"/>
              <a:t>R</a:t>
            </a:r>
            <a:r>
              <a:rPr lang="en-IN" dirty="0" smtClean="0"/>
              <a:t>ate Detection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484" y="2322574"/>
            <a:ext cx="4877223" cy="3292125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6577" y="2322574"/>
            <a:ext cx="4877223" cy="329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842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527</TotalTime>
  <Words>227</Words>
  <Application>Microsoft Office PowerPoint</Application>
  <PresentationFormat>Widescreen</PresentationFormat>
  <Paragraphs>50</Paragraphs>
  <Slides>16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 Theme</vt:lpstr>
      <vt:lpstr>Attention Span Detection in Online Instructor Led Sessions</vt:lpstr>
      <vt:lpstr>Online education</vt:lpstr>
      <vt:lpstr>Online education - Distractions</vt:lpstr>
      <vt:lpstr>Problem statement </vt:lpstr>
      <vt:lpstr>Features</vt:lpstr>
      <vt:lpstr>Solution steps</vt:lpstr>
      <vt:lpstr>1. Background Subtraction using  Semantic Segmentation</vt:lpstr>
      <vt:lpstr>2. Comparison of subsequent frames  at regular intervals of time</vt:lpstr>
      <vt:lpstr>3. Blink Rate Detection</vt:lpstr>
      <vt:lpstr>4. Eye Position Tracking</vt:lpstr>
      <vt:lpstr>Data</vt:lpstr>
      <vt:lpstr>5. Noise level detection from environment sound</vt:lpstr>
      <vt:lpstr>6. One way vs Two way conversation - Sound</vt:lpstr>
      <vt:lpstr>7. Graph plotting the Attention level</vt:lpstr>
      <vt:lpstr>Alerts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Attention Span Detection in Online Instructor Led Sessions</dc:title>
  <dc:creator>Rahul RK</dc:creator>
  <cp:lastModifiedBy>Rahul RK</cp:lastModifiedBy>
  <cp:revision>19</cp:revision>
  <dcterms:created xsi:type="dcterms:W3CDTF">2020-01-04T07:40:48Z</dcterms:created>
  <dcterms:modified xsi:type="dcterms:W3CDTF">2020-01-06T09:06:46Z</dcterms:modified>
</cp:coreProperties>
</file>